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84" r:id="rId3"/>
    <p:sldId id="260" r:id="rId4"/>
    <p:sldId id="261" r:id="rId5"/>
    <p:sldId id="262" r:id="rId6"/>
    <p:sldId id="263" r:id="rId7"/>
    <p:sldId id="264" r:id="rId8"/>
    <p:sldId id="279" r:id="rId9"/>
    <p:sldId id="281" r:id="rId10"/>
    <p:sldId id="294" r:id="rId11"/>
    <p:sldId id="293" r:id="rId12"/>
    <p:sldId id="290" r:id="rId13"/>
    <p:sldId id="291" r:id="rId14"/>
    <p:sldId id="292" r:id="rId15"/>
    <p:sldId id="265" r:id="rId16"/>
    <p:sldId id="285" r:id="rId17"/>
    <p:sldId id="286" r:id="rId18"/>
    <p:sldId id="287" r:id="rId19"/>
    <p:sldId id="288" r:id="rId20"/>
    <p:sldId id="283" r:id="rId21"/>
    <p:sldId id="266" r:id="rId22"/>
    <p:sldId id="275" r:id="rId23"/>
    <p:sldId id="270" r:id="rId24"/>
    <p:sldId id="276" r:id="rId25"/>
    <p:sldId id="295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94710"/>
  </p:normalViewPr>
  <p:slideViewPr>
    <p:cSldViewPr snapToGrid="0" snapToObjects="1">
      <p:cViewPr varScale="1">
        <p:scale>
          <a:sx n="110" d="100"/>
          <a:sy n="110" d="100"/>
        </p:scale>
        <p:origin x="1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15T19:13:54.770"/>
    </inkml:context>
    <inkml:brush xml:id="br0">
      <inkml:brushProperty name="width" value="0.6" units="cm"/>
      <inkml:brushProperty name="height" value="0.6" units="cm"/>
      <inkml:brushProperty name="color" value="#E71224"/>
    </inkml:brush>
  </inkml:definitions>
  <inkml:trace contextRef="#ctx0" brushRef="#br0">0 0 8027,'61'70'0,"-8"-8"0,1 8 0,-1 3 0,-26-31 0,1 2 0,1 4 0,0 0 0,1 2 0,0 2 0,1 3 0,1 0 0,-1 0 0,1 1 0,0 1 0,-1 1 0,-3-2 0,0 0 0,-2-5 0,0 1 0,1 2 0,-2 0 0,-2-7 0,-1 1 0,0 1 0,0 0 0,-2 0 0,0-1 0,14 45 0,-4-7 0,-6-16 0,-7-10 0,-2-7 0,-2-1 0,-2-6 0,0-1 0,-3-10 0,3-5 0,-3-12 0,-4-14 0,-1-5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15T19:13:58.176"/>
    </inkml:context>
    <inkml:brush xml:id="br0">
      <inkml:brushProperty name="width" value="0.6" units="cm"/>
      <inkml:brushProperty name="height" value="0.6" units="cm"/>
      <inkml:brushProperty name="color" value="#E71224"/>
    </inkml:brush>
  </inkml:definitions>
  <inkml:trace contextRef="#ctx0" brushRef="#br0">1 231 8027,'54'25'0,"-1"5"0,-2 8 0,1 5 0,7 4 0,1 0 0,8 3 0,0-2 0,2 2 0,0-2 0,-2 2 0,-1-2 0,-11-9 0,-5-4 0,-4-2 0,3 2 0,-4-5 0,1 3 0,-8-13 0,-4 6 0,-10-11 0,-13-4 0,-8-3 0,-2-38 0,-4 12 0,4-24 0,4 3 0,7-6 0,6-4 0,9-7 0,4-5 0,3-6 0,2-5 0,1-6 0,-3 5 0,-2 6 0,-1 1 0,-7 10 0,-1 5 0,-4 4 0,-1 7 0,-4 4 0,0 11 0,-7 7 0,-1 15 0,-1 24 0,3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15T19:14:42.908"/>
    </inkml:context>
    <inkml:brush xml:id="br0">
      <inkml:brushProperty name="width" value="0.6" units="cm"/>
      <inkml:brushProperty name="height" value="0.6" units="cm"/>
      <inkml:brushProperty name="color" value="#E71224"/>
    </inkml:brush>
  </inkml:definitions>
  <inkml:trace contextRef="#ctx0" brushRef="#br0">1 1618 8027,'53'-31'0,"-3"4"0,0 3 0,1-3 0,12-10 0,10-3 0,7-3 0,3-2 0,-38 20 0,-1-1 0,37-24 0,-38 22 0,1 0 0,0 1 0,2-1 0,2-4 0,1 1 0,-4 3 0,0 1 0,4-5 0,-1 1 0,32-16 0,-37 20 0,0 1 0,1-1 0,0 1 0,42-23 0,-3 1 0,-1 3 0,-2 3 0,-2-2 0,-5 4 0,-14 6 0,-6 3 0,-8 4 0,0-1 0,-7 2 0,-1 1 0,-9 4 0,-2 0 0,-15 9 0,3-2 0,-6-5 0,11-7 0,0-5 0,3 1 0,1 4 0,3 0 0,4 2 0,4-8 0,-3 8 0,-2-6 0,-6 18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15T19:14:46.519"/>
    </inkml:context>
    <inkml:brush xml:id="br0">
      <inkml:brushProperty name="width" value="0.6" units="cm"/>
      <inkml:brushProperty name="height" value="0.6" units="cm"/>
      <inkml:brushProperty name="color" value="#E71224"/>
    </inkml:brush>
  </inkml:definitions>
  <inkml:trace contextRef="#ctx0" brushRef="#br0">1 245 8027,'50'-18'0,"1"-1"0,26-4 0,-19 12 0,-8 6 0,3-1 0,2-2 0,2 1 0,3-1 0,-2 1 0,0-1 0,-1 4 0,13-3 0,2 2 0,-13 1 0,-6-1 0,-10 1 0,2-1 0,-6-2 0,1 6 0,-12-5 0,1 5 0,-14-3 0,-7 1 0,-1 2 0,0-5 0,18-2 0,7-4 0,10-3 0,-5 4 0,-10 0 0,-5 6 0,-17 9 0,-3 17 0,-12 11 0,0 10 0,-2 3 0,-1 7 0,-2 6 0,-2 8 0,-1 4 0,1 0 0,2 0 0,3-9 0,2-4 0,1-6 0,2-1 0,-1-4 0,-2-5 0,1-6 0,2-5 0,-7-25 0,2-11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AACBA-7760-BD43-9D2E-991AC9C09466}" type="datetimeFigureOut">
              <a:rPr lang="nl-NL" smtClean="0"/>
              <a:t>16-06-19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EC199-BEF8-9E4A-895A-8E20D9BD4E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603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EC199-BEF8-9E4A-895A-8E20D9BD4ED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695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944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13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33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129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476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945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15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657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34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48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450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  <a:lumOff val="50000"/>
              </a:schemeClr>
            </a:gs>
            <a:gs pos="35000">
              <a:schemeClr val="bg1">
                <a:lumMod val="75000"/>
                <a:lumOff val="2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9945C-8E90-9A44-A8B7-71DD7BEF5230}" type="datetimeFigureOut">
              <a:rPr lang="nl-NL" smtClean="0"/>
              <a:t>15-06-19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77D6A-6C0E-B44C-804D-16DC5F9121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211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1.png"/><Relationship Id="rId5" Type="http://schemas.openxmlformats.org/officeDocument/2006/relationships/image" Target="../media/image29.png"/><Relationship Id="rId10" Type="http://schemas.openxmlformats.org/officeDocument/2006/relationships/image" Target="../media/image6.svg"/><Relationship Id="rId4" Type="http://schemas.openxmlformats.org/officeDocument/2006/relationships/image" Target="../media/image8.svg"/><Relationship Id="rId9" Type="http://schemas.openxmlformats.org/officeDocument/2006/relationships/image" Target="../media/image5.png"/><Relationship Id="rId1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0.sv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18" Type="http://schemas.openxmlformats.org/officeDocument/2006/relationships/image" Target="../media/image13.png"/><Relationship Id="rId3" Type="http://schemas.openxmlformats.org/officeDocument/2006/relationships/image" Target="../media/image2.svg"/><Relationship Id="rId21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customXml" Target="../ink/ink2.xml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customXml" Target="../ink/ink4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svg"/><Relationship Id="rId15" Type="http://schemas.openxmlformats.org/officeDocument/2006/relationships/image" Target="../media/image17.png"/><Relationship Id="rId19" Type="http://schemas.openxmlformats.org/officeDocument/2006/relationships/image" Target="../media/image14.svg"/><Relationship Id="rId4" Type="http://schemas.openxmlformats.org/officeDocument/2006/relationships/image" Target="../media/image9.png"/><Relationship Id="rId1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4617" y="2298138"/>
            <a:ext cx="2795791" cy="2028319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52380A4-75AC-E441-87E3-A214DFB9DEBA}"/>
              </a:ext>
            </a:extLst>
          </p:cNvPr>
          <p:cNvSpPr txBox="1"/>
          <p:nvPr/>
        </p:nvSpPr>
        <p:spPr>
          <a:xfrm>
            <a:off x="5418993" y="2921168"/>
            <a:ext cx="5159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b="1" dirty="0" err="1">
                <a:latin typeface="Roboto" panose="02000000000000000000" pitchFamily="2" charset="0"/>
                <a:ea typeface="Roboto" panose="02000000000000000000" pitchFamily="2" charset="0"/>
              </a:rPr>
              <a:t>Enershare</a:t>
            </a:r>
            <a:endParaRPr lang="nl-NL" sz="6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107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4617" y="2298138"/>
            <a:ext cx="2795791" cy="2028319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52380A4-75AC-E441-87E3-A214DFB9DEBA}"/>
              </a:ext>
            </a:extLst>
          </p:cNvPr>
          <p:cNvSpPr txBox="1"/>
          <p:nvPr/>
        </p:nvSpPr>
        <p:spPr>
          <a:xfrm>
            <a:off x="5418993" y="2921168"/>
            <a:ext cx="5159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b="1" dirty="0" err="1">
                <a:latin typeface="Roboto" panose="02000000000000000000" pitchFamily="2" charset="0"/>
                <a:ea typeface="Roboto" panose="02000000000000000000" pitchFamily="2" charset="0"/>
              </a:rPr>
              <a:t>Enershare</a:t>
            </a:r>
            <a:endParaRPr lang="nl-NL" sz="6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8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3D419E87-2017-A24B-97E8-190F1A6CC4FE}"/>
              </a:ext>
            </a:extLst>
          </p:cNvPr>
          <p:cNvSpPr txBox="1"/>
          <p:nvPr/>
        </p:nvSpPr>
        <p:spPr>
          <a:xfrm>
            <a:off x="610728" y="1519141"/>
            <a:ext cx="271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Prosumer</a:t>
            </a:r>
            <a:endParaRPr lang="nl-NL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B36B1C-F6A5-4540-B531-9743165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28" y="502957"/>
            <a:ext cx="1107668" cy="80360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DC220AB-2D2B-D441-BC4F-359CE0DCE878}"/>
              </a:ext>
            </a:extLst>
          </p:cNvPr>
          <p:cNvSpPr txBox="1"/>
          <p:nvPr/>
        </p:nvSpPr>
        <p:spPr>
          <a:xfrm>
            <a:off x="6910752" y="1519141"/>
            <a:ext cx="538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Set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forget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Change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any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time</a:t>
            </a:r>
          </a:p>
        </p:txBody>
      </p:sp>
      <p:pic>
        <p:nvPicPr>
          <p:cNvPr id="3" name="Afbeelding 2" descr="Afbeelding met schermafbeelding, monitor&#10;&#10;Automatisch gegenereerde beschrijving">
            <a:extLst>
              <a:ext uri="{FF2B5EF4-FFF2-40B4-BE49-F238E27FC236}">
                <a16:creationId xmlns:a16="http://schemas.microsoft.com/office/drawing/2014/main" id="{3B6FFE5E-B09B-E342-93FA-BB627033A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58" y="0"/>
            <a:ext cx="3905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6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3D419E87-2017-A24B-97E8-190F1A6CC4FE}"/>
              </a:ext>
            </a:extLst>
          </p:cNvPr>
          <p:cNvSpPr txBox="1"/>
          <p:nvPr/>
        </p:nvSpPr>
        <p:spPr>
          <a:xfrm>
            <a:off x="610728" y="1519141"/>
            <a:ext cx="271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Prosumer</a:t>
            </a:r>
            <a:endParaRPr lang="nl-NL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B36B1C-F6A5-4540-B531-9743165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28" y="502957"/>
            <a:ext cx="1107668" cy="80360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DC220AB-2D2B-D441-BC4F-359CE0DCE878}"/>
              </a:ext>
            </a:extLst>
          </p:cNvPr>
          <p:cNvSpPr txBox="1"/>
          <p:nvPr/>
        </p:nvSpPr>
        <p:spPr>
          <a:xfrm>
            <a:off x="6910752" y="1519141"/>
            <a:ext cx="538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Suggestions</a:t>
            </a:r>
            <a:b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meet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demand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E422D4FD-3647-894F-9592-0D336EFA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58" y="0"/>
            <a:ext cx="3905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0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3D419E87-2017-A24B-97E8-190F1A6CC4FE}"/>
              </a:ext>
            </a:extLst>
          </p:cNvPr>
          <p:cNvSpPr txBox="1"/>
          <p:nvPr/>
        </p:nvSpPr>
        <p:spPr>
          <a:xfrm>
            <a:off x="610728" y="1519141"/>
            <a:ext cx="271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Prosumer</a:t>
            </a:r>
            <a:endParaRPr lang="nl-NL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B36B1C-F6A5-4540-B531-9743165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28" y="502957"/>
            <a:ext cx="1107668" cy="80360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DC220AB-2D2B-D441-BC4F-359CE0DCE878}"/>
              </a:ext>
            </a:extLst>
          </p:cNvPr>
          <p:cNvSpPr txBox="1"/>
          <p:nvPr/>
        </p:nvSpPr>
        <p:spPr>
          <a:xfrm>
            <a:off x="6910752" y="1519141"/>
            <a:ext cx="5380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See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impact</a:t>
            </a:r>
          </a:p>
        </p:txBody>
      </p:sp>
      <p:pic>
        <p:nvPicPr>
          <p:cNvPr id="8" name="Afbeelding 7" descr="Afbeelding met schermafbeelding, monitor&#10;&#10;Automatisch gegenereerde beschrijving">
            <a:extLst>
              <a:ext uri="{FF2B5EF4-FFF2-40B4-BE49-F238E27FC236}">
                <a16:creationId xmlns:a16="http://schemas.microsoft.com/office/drawing/2014/main" id="{D862B6FE-7654-7548-A343-E16EBA2AD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58" y="0"/>
            <a:ext cx="3905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3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78168386-5553-A549-9C49-C8FFE0BDC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8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63" y="1741449"/>
            <a:ext cx="1107668" cy="803602"/>
          </a:xfrm>
          <a:prstGeom prst="rect">
            <a:avLst/>
          </a:prstGeom>
        </p:spPr>
      </p:pic>
      <p:pic>
        <p:nvPicPr>
          <p:cNvPr id="5" name="Graphic 4" descr="Groep mannen">
            <a:extLst>
              <a:ext uri="{FF2B5EF4-FFF2-40B4-BE49-F238E27FC236}">
                <a16:creationId xmlns:a16="http://schemas.microsoft.com/office/drawing/2014/main" id="{C64B170A-E65C-1049-9E4B-7E821B060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160" y="1668596"/>
            <a:ext cx="1752909" cy="175290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8243FD9-171F-4048-8B82-A3B19FACE877}"/>
              </a:ext>
            </a:extLst>
          </p:cNvPr>
          <p:cNvSpPr txBox="1"/>
          <p:nvPr/>
        </p:nvSpPr>
        <p:spPr>
          <a:xfrm>
            <a:off x="5812221" y="1786043"/>
            <a:ext cx="5953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Easy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understand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Trustworthy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predictions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Guidance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BE5076F-5A4F-9145-BA8F-08B53F7DA7D9}"/>
              </a:ext>
            </a:extLst>
          </p:cNvPr>
          <p:cNvSpPr txBox="1"/>
          <p:nvPr/>
        </p:nvSpPr>
        <p:spPr>
          <a:xfrm>
            <a:off x="2741499" y="3580118"/>
            <a:ext cx="239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58798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3D419E87-2017-A24B-97E8-190F1A6CC4FE}"/>
              </a:ext>
            </a:extLst>
          </p:cNvPr>
          <p:cNvSpPr txBox="1"/>
          <p:nvPr/>
        </p:nvSpPr>
        <p:spPr>
          <a:xfrm>
            <a:off x="610728" y="1519141"/>
            <a:ext cx="239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Roboto" panose="02000000000000000000" pitchFamily="2" charset="0"/>
                <a:ea typeface="Roboto" panose="02000000000000000000" pitchFamily="2" charset="0"/>
              </a:rPr>
              <a:t>Consumer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B36B1C-F6A5-4540-B531-9743165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28" y="502957"/>
            <a:ext cx="1107668" cy="803602"/>
          </a:xfrm>
          <a:prstGeom prst="rect">
            <a:avLst/>
          </a:prstGeom>
        </p:spPr>
      </p:pic>
      <p:pic>
        <p:nvPicPr>
          <p:cNvPr id="4" name="Afbeelding 3" descr="Afbeelding met schermafbeelding, monitor&#10;&#10;Automatisch gegenereerde beschrijving">
            <a:extLst>
              <a:ext uri="{FF2B5EF4-FFF2-40B4-BE49-F238E27FC236}">
                <a16:creationId xmlns:a16="http://schemas.microsoft.com/office/drawing/2014/main" id="{464EDA50-B11C-4540-BAA4-E1F16076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58" y="0"/>
            <a:ext cx="3905794" cy="68580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DC220AB-2D2B-D441-BC4F-359CE0DCE878}"/>
              </a:ext>
            </a:extLst>
          </p:cNvPr>
          <p:cNvSpPr txBox="1"/>
          <p:nvPr/>
        </p:nvSpPr>
        <p:spPr>
          <a:xfrm>
            <a:off x="6910752" y="1519141"/>
            <a:ext cx="5380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Realtime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Predictions</a:t>
            </a:r>
            <a:b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planning</a:t>
            </a:r>
          </a:p>
        </p:txBody>
      </p:sp>
    </p:spTree>
    <p:extLst>
      <p:ext uri="{BB962C8B-B14F-4D97-AF65-F5344CB8AC3E}">
        <p14:creationId xmlns:p14="http://schemas.microsoft.com/office/powerpoint/2010/main" val="3385850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3D419E87-2017-A24B-97E8-190F1A6CC4FE}"/>
              </a:ext>
            </a:extLst>
          </p:cNvPr>
          <p:cNvSpPr txBox="1"/>
          <p:nvPr/>
        </p:nvSpPr>
        <p:spPr>
          <a:xfrm>
            <a:off x="610728" y="1519141"/>
            <a:ext cx="239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Roboto" panose="02000000000000000000" pitchFamily="2" charset="0"/>
                <a:ea typeface="Roboto" panose="02000000000000000000" pitchFamily="2" charset="0"/>
              </a:rPr>
              <a:t>Consumer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B36B1C-F6A5-4540-B531-9743165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28" y="502957"/>
            <a:ext cx="1107668" cy="80360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DC220AB-2D2B-D441-BC4F-359CE0DCE878}"/>
              </a:ext>
            </a:extLst>
          </p:cNvPr>
          <p:cNvSpPr txBox="1"/>
          <p:nvPr/>
        </p:nvSpPr>
        <p:spPr>
          <a:xfrm>
            <a:off x="6910752" y="1519141"/>
            <a:ext cx="5380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Plan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notifications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change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Data loop</a:t>
            </a:r>
          </a:p>
        </p:txBody>
      </p:sp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06DA54A9-D30C-BA44-B554-2A3A73E6B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58" y="0"/>
            <a:ext cx="3905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99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3D419E87-2017-A24B-97E8-190F1A6CC4FE}"/>
              </a:ext>
            </a:extLst>
          </p:cNvPr>
          <p:cNvSpPr txBox="1"/>
          <p:nvPr/>
        </p:nvSpPr>
        <p:spPr>
          <a:xfrm>
            <a:off x="610728" y="1519141"/>
            <a:ext cx="239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Roboto" panose="02000000000000000000" pitchFamily="2" charset="0"/>
                <a:ea typeface="Roboto" panose="02000000000000000000" pitchFamily="2" charset="0"/>
              </a:rPr>
              <a:t>Consumer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B36B1C-F6A5-4540-B531-9743165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28" y="502957"/>
            <a:ext cx="1107668" cy="80360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DC220AB-2D2B-D441-BC4F-359CE0DCE878}"/>
              </a:ext>
            </a:extLst>
          </p:cNvPr>
          <p:cNvSpPr txBox="1"/>
          <p:nvPr/>
        </p:nvSpPr>
        <p:spPr>
          <a:xfrm>
            <a:off x="6910752" y="1519141"/>
            <a:ext cx="5380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Understandable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See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save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user data</a:t>
            </a:r>
          </a:p>
        </p:txBody>
      </p:sp>
      <p:pic>
        <p:nvPicPr>
          <p:cNvPr id="4" name="Afbeelding 3" descr="Afbeelding met schermafbeelding, monitor&#10;&#10;Automatisch gegenereerde beschrijving">
            <a:extLst>
              <a:ext uri="{FF2B5EF4-FFF2-40B4-BE49-F238E27FC236}">
                <a16:creationId xmlns:a16="http://schemas.microsoft.com/office/drawing/2014/main" id="{29B5C842-8800-2043-AB51-B1413497E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58" y="0"/>
            <a:ext cx="3905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2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3D419E87-2017-A24B-97E8-190F1A6CC4FE}"/>
              </a:ext>
            </a:extLst>
          </p:cNvPr>
          <p:cNvSpPr txBox="1"/>
          <p:nvPr/>
        </p:nvSpPr>
        <p:spPr>
          <a:xfrm>
            <a:off x="610728" y="1519141"/>
            <a:ext cx="239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Roboto" panose="02000000000000000000" pitchFamily="2" charset="0"/>
                <a:ea typeface="Roboto" panose="02000000000000000000" pitchFamily="2" charset="0"/>
              </a:rPr>
              <a:t>Consumer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B36B1C-F6A5-4540-B531-9743165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28" y="502957"/>
            <a:ext cx="1107668" cy="803602"/>
          </a:xfrm>
          <a:prstGeom prst="rect">
            <a:avLst/>
          </a:prstGeom>
        </p:spPr>
      </p:pic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235C45EA-E875-D440-9FCB-93015162E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58" y="1153734"/>
            <a:ext cx="7990065" cy="45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9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63" y="1741449"/>
            <a:ext cx="1107668" cy="80360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251BBD2-8901-E84F-A832-1F86AE2BAAD2}"/>
              </a:ext>
            </a:extLst>
          </p:cNvPr>
          <p:cNvSpPr txBox="1"/>
          <p:nvPr/>
        </p:nvSpPr>
        <p:spPr>
          <a:xfrm>
            <a:off x="2250831" y="2545051"/>
            <a:ext cx="8912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 err="1">
                <a:latin typeface="Roboto" panose="02000000000000000000" pitchFamily="2" charset="0"/>
                <a:ea typeface="Roboto" panose="02000000000000000000" pitchFamily="2" charset="0"/>
              </a:rPr>
              <a:t>Sharing</a:t>
            </a:r>
            <a:r>
              <a:rPr lang="nl-NL" sz="6000" dirty="0">
                <a:latin typeface="Roboto" panose="02000000000000000000" pitchFamily="2" charset="0"/>
                <a:ea typeface="Roboto" panose="02000000000000000000" pitchFamily="2" charset="0"/>
              </a:rPr>
              <a:t> energy</a:t>
            </a:r>
          </a:p>
          <a:p>
            <a:r>
              <a:rPr lang="nl-NL" sz="6000" b="1" dirty="0" err="1">
                <a:latin typeface="Roboto" panose="02000000000000000000" pitchFamily="2" charset="0"/>
                <a:ea typeface="Roboto" panose="02000000000000000000" pitchFamily="2" charset="0"/>
              </a:rPr>
              <a:t>Shouldn’t</a:t>
            </a:r>
            <a:r>
              <a:rPr lang="nl-NL" sz="6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6000" b="1" dirty="0" err="1">
                <a:latin typeface="Roboto" panose="02000000000000000000" pitchFamily="2" charset="0"/>
                <a:ea typeface="Roboto" panose="02000000000000000000" pitchFamily="2" charset="0"/>
              </a:rPr>
              <a:t>cost</a:t>
            </a:r>
            <a:r>
              <a:rPr lang="nl-NL" sz="6000" b="1" dirty="0">
                <a:latin typeface="Roboto" panose="02000000000000000000" pitchFamily="2" charset="0"/>
                <a:ea typeface="Roboto" panose="02000000000000000000" pitchFamily="2" charset="0"/>
              </a:rPr>
              <a:t> energy</a:t>
            </a:r>
            <a:endParaRPr lang="nl-NL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9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C16AF71B-61B7-A649-AAF2-B6965908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45612">
            <a:off x="2149835" y="2229271"/>
            <a:ext cx="988287" cy="988287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74074D7C-D074-C744-B8F2-38ECB413E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3915" y="4697186"/>
            <a:ext cx="988287" cy="988287"/>
          </a:xfrm>
          <a:prstGeom prst="rect">
            <a:avLst/>
          </a:prstGeom>
        </p:spPr>
      </p:pic>
      <p:pic>
        <p:nvPicPr>
          <p:cNvPr id="11" name="Graphic 10" descr="Zon">
            <a:extLst>
              <a:ext uri="{FF2B5EF4-FFF2-40B4-BE49-F238E27FC236}">
                <a16:creationId xmlns:a16="http://schemas.microsoft.com/office/drawing/2014/main" id="{0B2CEDE3-DB0E-B84C-9318-FF1F7C408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6531" y="172075"/>
            <a:ext cx="910197" cy="910197"/>
          </a:xfrm>
          <a:prstGeom prst="rect">
            <a:avLst/>
          </a:prstGeom>
        </p:spPr>
      </p:pic>
      <p:pic>
        <p:nvPicPr>
          <p:cNvPr id="12" name="Graphic 11" descr="Wolk">
            <a:extLst>
              <a:ext uri="{FF2B5EF4-FFF2-40B4-BE49-F238E27FC236}">
                <a16:creationId xmlns:a16="http://schemas.microsoft.com/office/drawing/2014/main" id="{745573BB-D1CD-A749-A5E8-4934367C9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32751" y="361815"/>
            <a:ext cx="1158110" cy="1158110"/>
          </a:xfrm>
          <a:prstGeom prst="rect">
            <a:avLst/>
          </a:prstGeom>
        </p:spPr>
      </p:pic>
      <p:cxnSp>
        <p:nvCxnSpPr>
          <p:cNvPr id="13" name="Connector: Elbow 32">
            <a:extLst>
              <a:ext uri="{FF2B5EF4-FFF2-40B4-BE49-F238E27FC236}">
                <a16:creationId xmlns:a16="http://schemas.microsoft.com/office/drawing/2014/main" id="{5658211F-CF3E-1C48-89D5-CC7B921AAB91}"/>
              </a:ext>
            </a:extLst>
          </p:cNvPr>
          <p:cNvCxnSpPr>
            <a:cxnSpLocks/>
          </p:cNvCxnSpPr>
          <p:nvPr/>
        </p:nvCxnSpPr>
        <p:spPr>
          <a:xfrm rot="5400000">
            <a:off x="2348118" y="2546343"/>
            <a:ext cx="2990104" cy="937275"/>
          </a:xfrm>
          <a:prstGeom prst="bentConnector3">
            <a:avLst>
              <a:gd name="adj1" fmla="val 81842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37">
            <a:extLst>
              <a:ext uri="{FF2B5EF4-FFF2-40B4-BE49-F238E27FC236}">
                <a16:creationId xmlns:a16="http://schemas.microsoft.com/office/drawing/2014/main" id="{AAD283AF-3D56-BC4A-9478-0CC19D05C542}"/>
              </a:ext>
            </a:extLst>
          </p:cNvPr>
          <p:cNvCxnSpPr>
            <a:cxnSpLocks/>
          </p:cNvCxnSpPr>
          <p:nvPr/>
        </p:nvCxnSpPr>
        <p:spPr>
          <a:xfrm flipH="1">
            <a:off x="2442675" y="1082272"/>
            <a:ext cx="975249" cy="1036693"/>
          </a:xfrm>
          <a:prstGeom prst="straightConnector1">
            <a:avLst/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51">
            <a:extLst>
              <a:ext uri="{FF2B5EF4-FFF2-40B4-BE49-F238E27FC236}">
                <a16:creationId xmlns:a16="http://schemas.microsoft.com/office/drawing/2014/main" id="{9895C9BE-DD84-5347-B738-B20A9E1B5C60}"/>
              </a:ext>
            </a:extLst>
          </p:cNvPr>
          <p:cNvCxnSpPr>
            <a:cxnSpLocks/>
          </p:cNvCxnSpPr>
          <p:nvPr/>
        </p:nvCxnSpPr>
        <p:spPr>
          <a:xfrm flipH="1">
            <a:off x="3271960" y="1106050"/>
            <a:ext cx="343932" cy="1517748"/>
          </a:xfrm>
          <a:prstGeom prst="straightConnector1">
            <a:avLst/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62">
            <a:extLst>
              <a:ext uri="{FF2B5EF4-FFF2-40B4-BE49-F238E27FC236}">
                <a16:creationId xmlns:a16="http://schemas.microsoft.com/office/drawing/2014/main" id="{4442F529-3043-DC4A-BC67-6F6801910CAA}"/>
              </a:ext>
            </a:extLst>
          </p:cNvPr>
          <p:cNvCxnSpPr>
            <a:cxnSpLocks/>
          </p:cNvCxnSpPr>
          <p:nvPr/>
        </p:nvCxnSpPr>
        <p:spPr>
          <a:xfrm flipV="1">
            <a:off x="3887013" y="5191328"/>
            <a:ext cx="116735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DE32AB3E-0DDD-7745-9A81-99BB8C2896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58303" y="1600618"/>
            <a:ext cx="2342571" cy="1699511"/>
          </a:xfrm>
          <a:prstGeom prst="rect">
            <a:avLst/>
          </a:prstGeom>
        </p:spPr>
      </p:pic>
      <p:pic>
        <p:nvPicPr>
          <p:cNvPr id="24" name="Graphic 23" descr="Upward trend">
            <a:extLst>
              <a:ext uri="{FF2B5EF4-FFF2-40B4-BE49-F238E27FC236}">
                <a16:creationId xmlns:a16="http://schemas.microsoft.com/office/drawing/2014/main" id="{1AD96937-A15F-1643-BFF4-0798D759ED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27653" y="4528371"/>
            <a:ext cx="1167351" cy="1167351"/>
          </a:xfrm>
          <a:prstGeom prst="rect">
            <a:avLst/>
          </a:prstGeom>
        </p:spPr>
      </p:pic>
      <p:cxnSp>
        <p:nvCxnSpPr>
          <p:cNvPr id="25" name="Connector: Elbow 86">
            <a:extLst>
              <a:ext uri="{FF2B5EF4-FFF2-40B4-BE49-F238E27FC236}">
                <a16:creationId xmlns:a16="http://schemas.microsoft.com/office/drawing/2014/main" id="{9EC2140A-87E0-1B48-9F2E-DD671FE43075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618084" y="3300129"/>
            <a:ext cx="2511505" cy="1891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D2C800FB-99C3-1348-BA1D-32EF2604B8E2}"/>
              </a:ext>
            </a:extLst>
          </p:cNvPr>
          <p:cNvSpPr txBox="1"/>
          <p:nvPr/>
        </p:nvSpPr>
        <p:spPr>
          <a:xfrm>
            <a:off x="3772202" y="5685473"/>
            <a:ext cx="3801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endParaRPr lang="nl-N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nl-NL" sz="2400" dirty="0" err="1">
                <a:latin typeface="Roboto" panose="02000000000000000000" pitchFamily="2" charset="0"/>
                <a:ea typeface="Roboto" panose="02000000000000000000" pitchFamily="2" charset="0"/>
              </a:rPr>
              <a:t>Prediction</a:t>
            </a:r>
            <a:endParaRPr lang="nl-NL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9C14CDB6-DFA9-D648-9476-C5B70C105648}"/>
              </a:ext>
            </a:extLst>
          </p:cNvPr>
          <p:cNvSpPr txBox="1"/>
          <p:nvPr/>
        </p:nvSpPr>
        <p:spPr>
          <a:xfrm>
            <a:off x="-1132151" y="4704676"/>
            <a:ext cx="380125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dirty="0" err="1">
                <a:latin typeface="Roboto" panose="02000000000000000000" pitchFamily="2" charset="0"/>
                <a:ea typeface="Roboto" panose="02000000000000000000" pitchFamily="2" charset="0"/>
              </a:rPr>
              <a:t>Weather</a:t>
            </a:r>
            <a:endParaRPr lang="nl-N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>
              <a:lnSpc>
                <a:spcPct val="150000"/>
              </a:lnSpc>
            </a:pPr>
            <a:r>
              <a:rPr lang="nl-NL" dirty="0" err="1">
                <a:latin typeface="Roboto" panose="02000000000000000000" pitchFamily="2" charset="0"/>
                <a:ea typeface="Roboto" panose="02000000000000000000" pitchFamily="2" charset="0"/>
              </a:rPr>
              <a:t>Historical</a:t>
            </a:r>
            <a:endParaRPr lang="nl-N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99CC39D3-188D-F242-8970-097AC2463767}"/>
              </a:ext>
            </a:extLst>
          </p:cNvPr>
          <p:cNvSpPr txBox="1"/>
          <p:nvPr/>
        </p:nvSpPr>
        <p:spPr>
          <a:xfrm>
            <a:off x="4768801" y="3942928"/>
            <a:ext cx="5532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6% error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NL" sz="3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Connector: Elbow 45">
            <a:extLst>
              <a:ext uri="{FF2B5EF4-FFF2-40B4-BE49-F238E27FC236}">
                <a16:creationId xmlns:a16="http://schemas.microsoft.com/office/drawing/2014/main" id="{0080FA47-04C9-C241-A8EE-195B938530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95608" y="3559085"/>
            <a:ext cx="1140647" cy="761250"/>
          </a:xfrm>
          <a:prstGeom prst="bentConnector3">
            <a:avLst>
              <a:gd name="adj1" fmla="val 51653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66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63" y="1741449"/>
            <a:ext cx="1107668" cy="80360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8243FD9-171F-4048-8B82-A3B19FACE877}"/>
              </a:ext>
            </a:extLst>
          </p:cNvPr>
          <p:cNvSpPr txBox="1"/>
          <p:nvPr/>
        </p:nvSpPr>
        <p:spPr>
          <a:xfrm>
            <a:off x="5812221" y="1786043"/>
            <a:ext cx="538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Timely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No waste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7899ADB-951C-5447-AFAC-F44BD246D0FE}"/>
              </a:ext>
            </a:extLst>
          </p:cNvPr>
          <p:cNvSpPr txBox="1"/>
          <p:nvPr/>
        </p:nvSpPr>
        <p:spPr>
          <a:xfrm>
            <a:off x="2741499" y="3580118"/>
            <a:ext cx="239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Powergrid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Graphic 10" descr="Sociaal netwerk">
            <a:extLst>
              <a:ext uri="{FF2B5EF4-FFF2-40B4-BE49-F238E27FC236}">
                <a16:creationId xmlns:a16="http://schemas.microsoft.com/office/drawing/2014/main" id="{66AADC86-66CD-C149-B87A-397C064D0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1888" y="1716480"/>
            <a:ext cx="1893452" cy="18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3D419E87-2017-A24B-97E8-190F1A6CC4FE}"/>
              </a:ext>
            </a:extLst>
          </p:cNvPr>
          <p:cNvSpPr txBox="1"/>
          <p:nvPr/>
        </p:nvSpPr>
        <p:spPr>
          <a:xfrm>
            <a:off x="2082316" y="581592"/>
            <a:ext cx="291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latin typeface="Roboto" panose="02000000000000000000" pitchFamily="2" charset="0"/>
                <a:ea typeface="Roboto" panose="02000000000000000000" pitchFamily="2" charset="0"/>
              </a:rPr>
              <a:t>Next steps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B36B1C-F6A5-4540-B531-9743165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28" y="502957"/>
            <a:ext cx="1107668" cy="80360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D99D740-9A50-1E4B-9E53-F21390870CAF}"/>
              </a:ext>
            </a:extLst>
          </p:cNvPr>
          <p:cNvSpPr txBox="1"/>
          <p:nvPr/>
        </p:nvSpPr>
        <p:spPr>
          <a:xfrm>
            <a:off x="1164562" y="2274838"/>
            <a:ext cx="10036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Virtual energy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currency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Smart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contracts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Statistics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insights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Push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notifications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26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63" y="1364932"/>
            <a:ext cx="1107668" cy="80360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8243FD9-171F-4048-8B82-A3B19FACE877}"/>
              </a:ext>
            </a:extLst>
          </p:cNvPr>
          <p:cNvSpPr txBox="1"/>
          <p:nvPr/>
        </p:nvSpPr>
        <p:spPr>
          <a:xfrm>
            <a:off x="2541323" y="2658943"/>
            <a:ext cx="5795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Fair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sharing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of energy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Maintain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autonomy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Improve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their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behaviour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itchFamily="2" charset="2"/>
              <a:buChar char="ü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Made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humans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itchFamily="2" charset="2"/>
              <a:buChar char="ü"/>
            </a:pP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D57C42A-EB63-FB44-9E5C-2E35F542855B}"/>
              </a:ext>
            </a:extLst>
          </p:cNvPr>
          <p:cNvSpPr txBox="1"/>
          <p:nvPr/>
        </p:nvSpPr>
        <p:spPr>
          <a:xfrm>
            <a:off x="2541322" y="1443567"/>
            <a:ext cx="515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Enershare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2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63" y="1741449"/>
            <a:ext cx="1107668" cy="80360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251BBD2-8901-E84F-A832-1F86AE2BAAD2}"/>
              </a:ext>
            </a:extLst>
          </p:cNvPr>
          <p:cNvSpPr txBox="1"/>
          <p:nvPr/>
        </p:nvSpPr>
        <p:spPr>
          <a:xfrm>
            <a:off x="2250831" y="2545051"/>
            <a:ext cx="8912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 err="1">
                <a:latin typeface="Roboto" panose="02000000000000000000" pitchFamily="2" charset="0"/>
                <a:ea typeface="Roboto" panose="02000000000000000000" pitchFamily="2" charset="0"/>
              </a:rPr>
              <a:t>Sharing</a:t>
            </a:r>
            <a:r>
              <a:rPr lang="nl-NL" sz="6000" dirty="0">
                <a:latin typeface="Roboto" panose="02000000000000000000" pitchFamily="2" charset="0"/>
                <a:ea typeface="Roboto" panose="02000000000000000000" pitchFamily="2" charset="0"/>
              </a:rPr>
              <a:t> energy</a:t>
            </a:r>
          </a:p>
          <a:p>
            <a:r>
              <a:rPr lang="nl-NL" sz="6000" b="1" dirty="0" err="1">
                <a:latin typeface="Roboto" panose="02000000000000000000" pitchFamily="2" charset="0"/>
                <a:ea typeface="Roboto" panose="02000000000000000000" pitchFamily="2" charset="0"/>
              </a:rPr>
              <a:t>Shouldn’t</a:t>
            </a:r>
            <a:r>
              <a:rPr lang="nl-NL" sz="6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6000" b="1" dirty="0" err="1">
                <a:latin typeface="Roboto" panose="02000000000000000000" pitchFamily="2" charset="0"/>
                <a:ea typeface="Roboto" panose="02000000000000000000" pitchFamily="2" charset="0"/>
              </a:rPr>
              <a:t>cost</a:t>
            </a:r>
            <a:r>
              <a:rPr lang="nl-NL" sz="6000" b="1" dirty="0">
                <a:latin typeface="Roboto" panose="02000000000000000000" pitchFamily="2" charset="0"/>
                <a:ea typeface="Roboto" panose="02000000000000000000" pitchFamily="2" charset="0"/>
              </a:rPr>
              <a:t> energy</a:t>
            </a:r>
            <a:endParaRPr lang="nl-NL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15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63" y="1741449"/>
            <a:ext cx="1107668" cy="80360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251BBD2-8901-E84F-A832-1F86AE2BAAD2}"/>
              </a:ext>
            </a:extLst>
          </p:cNvPr>
          <p:cNvSpPr txBox="1"/>
          <p:nvPr/>
        </p:nvSpPr>
        <p:spPr>
          <a:xfrm>
            <a:off x="2250831" y="2545051"/>
            <a:ext cx="8912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 err="1">
                <a:latin typeface="Roboto" panose="02000000000000000000" pitchFamily="2" charset="0"/>
                <a:ea typeface="Roboto" panose="02000000000000000000" pitchFamily="2" charset="0"/>
              </a:rPr>
              <a:t>Try</a:t>
            </a:r>
            <a:r>
              <a:rPr lang="nl-NL" sz="6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60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nl-NL" sz="6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6000" dirty="0" err="1">
                <a:latin typeface="Roboto" panose="02000000000000000000" pitchFamily="2" charset="0"/>
                <a:ea typeface="Roboto" panose="02000000000000000000" pitchFamily="2" charset="0"/>
              </a:rPr>
              <a:t>now</a:t>
            </a:r>
            <a:endParaRPr lang="nl-NL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71AA53A-451B-1A41-AD66-792ED5258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864" y="1226193"/>
            <a:ext cx="4405614" cy="44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4617" y="2298138"/>
            <a:ext cx="2795791" cy="2028319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52380A4-75AC-E441-87E3-A214DFB9DEBA}"/>
              </a:ext>
            </a:extLst>
          </p:cNvPr>
          <p:cNvSpPr txBox="1"/>
          <p:nvPr/>
        </p:nvSpPr>
        <p:spPr>
          <a:xfrm>
            <a:off x="5418993" y="2804465"/>
            <a:ext cx="5159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b="1" dirty="0" err="1">
                <a:latin typeface="Roboto" panose="02000000000000000000" pitchFamily="2" charset="0"/>
                <a:ea typeface="Roboto" panose="02000000000000000000" pitchFamily="2" charset="0"/>
              </a:rPr>
              <a:t>Enershare</a:t>
            </a:r>
            <a:endParaRPr lang="nl-NL" sz="6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3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Zon">
            <a:extLst>
              <a:ext uri="{FF2B5EF4-FFF2-40B4-BE49-F238E27FC236}">
                <a16:creationId xmlns:a16="http://schemas.microsoft.com/office/drawing/2014/main" id="{7E09F49F-F527-CC42-A7A3-58B361B9F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0064" y="-667950"/>
            <a:ext cx="3019065" cy="301906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416" y="563280"/>
            <a:ext cx="1107668" cy="803602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8B9683A6-0F13-B841-8F52-467EB24FEC3D}"/>
              </a:ext>
            </a:extLst>
          </p:cNvPr>
          <p:cNvSpPr/>
          <p:nvPr/>
        </p:nvSpPr>
        <p:spPr>
          <a:xfrm>
            <a:off x="9777318" y="4262465"/>
            <a:ext cx="747132" cy="13046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8B0DAA2-0CD7-2A41-950B-0A0B1A41A102}"/>
              </a:ext>
            </a:extLst>
          </p:cNvPr>
          <p:cNvSpPr/>
          <p:nvPr/>
        </p:nvSpPr>
        <p:spPr>
          <a:xfrm>
            <a:off x="8840615" y="4262465"/>
            <a:ext cx="747132" cy="1304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Graphic 27" descr="Wolk">
            <a:extLst>
              <a:ext uri="{FF2B5EF4-FFF2-40B4-BE49-F238E27FC236}">
                <a16:creationId xmlns:a16="http://schemas.microsoft.com/office/drawing/2014/main" id="{80BF2EC7-B399-F44E-A651-98D649DFD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00718" y="-424079"/>
            <a:ext cx="3841376" cy="3841376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F09AB8F3-ABFA-7441-87B6-06CE73746DAF}"/>
              </a:ext>
            </a:extLst>
          </p:cNvPr>
          <p:cNvSpPr txBox="1"/>
          <p:nvPr/>
        </p:nvSpPr>
        <p:spPr>
          <a:xfrm>
            <a:off x="8187511" y="5668502"/>
            <a:ext cx="326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nl-NL" dirty="0"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  <a:r>
              <a:rPr lang="nl-NL" dirty="0" err="1">
                <a:latin typeface="Roboto" panose="02000000000000000000" pitchFamily="2" charset="0"/>
                <a:ea typeface="Roboto" panose="02000000000000000000" pitchFamily="2" charset="0"/>
              </a:rPr>
              <a:t>Consumption</a:t>
            </a:r>
            <a:endParaRPr lang="nl-N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BCACCC41-F778-DF48-8687-39E2CC95F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245612">
            <a:off x="1243220" y="3823698"/>
            <a:ext cx="2260026" cy="22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6" y="563280"/>
            <a:ext cx="1107668" cy="803602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8B9683A6-0F13-B841-8F52-467EB24FEC3D}"/>
              </a:ext>
            </a:extLst>
          </p:cNvPr>
          <p:cNvSpPr/>
          <p:nvPr/>
        </p:nvSpPr>
        <p:spPr>
          <a:xfrm>
            <a:off x="9777318" y="2876974"/>
            <a:ext cx="747132" cy="30190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8B0DAA2-0CD7-2A41-950B-0A0B1A41A102}"/>
              </a:ext>
            </a:extLst>
          </p:cNvPr>
          <p:cNvSpPr/>
          <p:nvPr/>
        </p:nvSpPr>
        <p:spPr>
          <a:xfrm>
            <a:off x="8840615" y="4591352"/>
            <a:ext cx="747132" cy="1304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Graphic 3" descr="Zon">
            <a:extLst>
              <a:ext uri="{FF2B5EF4-FFF2-40B4-BE49-F238E27FC236}">
                <a16:creationId xmlns:a16="http://schemas.microsoft.com/office/drawing/2014/main" id="{E2E41F03-050E-CC45-A20C-B39F009A7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064" y="-775526"/>
            <a:ext cx="3019065" cy="3019065"/>
          </a:xfrm>
          <a:prstGeom prst="rect">
            <a:avLst/>
          </a:prstGeom>
        </p:spPr>
      </p:pic>
      <p:pic>
        <p:nvPicPr>
          <p:cNvPr id="19" name="Graphic 18" descr="Wolk">
            <a:extLst>
              <a:ext uri="{FF2B5EF4-FFF2-40B4-BE49-F238E27FC236}">
                <a16:creationId xmlns:a16="http://schemas.microsoft.com/office/drawing/2014/main" id="{7AAD2C29-D2FD-CE40-895C-8C57AB851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9838" y="-553806"/>
            <a:ext cx="3841376" cy="3841376"/>
          </a:xfrm>
          <a:prstGeom prst="rect">
            <a:avLst/>
          </a:prstGeom>
        </p:spPr>
      </p:pic>
      <p:pic>
        <p:nvPicPr>
          <p:cNvPr id="8" name="Graphic 7" descr="Table">
            <a:extLst>
              <a:ext uri="{FF2B5EF4-FFF2-40B4-BE49-F238E27FC236}">
                <a16:creationId xmlns:a16="http://schemas.microsoft.com/office/drawing/2014/main" id="{A575C384-CD97-A643-AC5A-E5174C507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245612">
            <a:off x="1243220" y="3823698"/>
            <a:ext cx="2260026" cy="22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5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6" y="563280"/>
            <a:ext cx="1107668" cy="803602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8B9683A6-0F13-B841-8F52-467EB24FEC3D}"/>
              </a:ext>
            </a:extLst>
          </p:cNvPr>
          <p:cNvSpPr/>
          <p:nvPr/>
        </p:nvSpPr>
        <p:spPr>
          <a:xfrm>
            <a:off x="2668787" y="2109335"/>
            <a:ext cx="747132" cy="30190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8B0DAA2-0CD7-2A41-950B-0A0B1A41A102}"/>
              </a:ext>
            </a:extLst>
          </p:cNvPr>
          <p:cNvSpPr/>
          <p:nvPr/>
        </p:nvSpPr>
        <p:spPr>
          <a:xfrm>
            <a:off x="1732084" y="3823713"/>
            <a:ext cx="747132" cy="1304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 descr="Groep mannen">
            <a:extLst>
              <a:ext uri="{FF2B5EF4-FFF2-40B4-BE49-F238E27FC236}">
                <a16:creationId xmlns:a16="http://schemas.microsoft.com/office/drawing/2014/main" id="{F9EA2C0C-7C01-4746-B584-E86EFC8B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2596" y="2755053"/>
            <a:ext cx="2624254" cy="2624254"/>
          </a:xfrm>
          <a:prstGeom prst="rect">
            <a:avLst/>
          </a:prstGeom>
        </p:spPr>
      </p:pic>
      <p:sp>
        <p:nvSpPr>
          <p:cNvPr id="7" name="Rechteraccolade 6">
            <a:extLst>
              <a:ext uri="{FF2B5EF4-FFF2-40B4-BE49-F238E27FC236}">
                <a16:creationId xmlns:a16="http://schemas.microsoft.com/office/drawing/2014/main" id="{D7176A66-A893-B243-B9E2-1A8D05CF9743}"/>
              </a:ext>
            </a:extLst>
          </p:cNvPr>
          <p:cNvSpPr/>
          <p:nvPr/>
        </p:nvSpPr>
        <p:spPr>
          <a:xfrm>
            <a:off x="3757961" y="2109335"/>
            <a:ext cx="156117" cy="171437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Gebogen verbindingslijn 8">
            <a:extLst>
              <a:ext uri="{FF2B5EF4-FFF2-40B4-BE49-F238E27FC236}">
                <a16:creationId xmlns:a16="http://schemas.microsoft.com/office/drawing/2014/main" id="{B7307EF0-B061-734C-B123-AE549BD7FC78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 flipV="1">
            <a:off x="3914078" y="2966524"/>
            <a:ext cx="4098518" cy="1100656"/>
          </a:xfrm>
          <a:prstGeom prst="bentConnector3">
            <a:avLst>
              <a:gd name="adj1" fmla="val 515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FCE93CBE-5F05-3641-A2BF-25ED32EDD758}"/>
              </a:ext>
            </a:extLst>
          </p:cNvPr>
          <p:cNvSpPr txBox="1"/>
          <p:nvPr/>
        </p:nvSpPr>
        <p:spPr>
          <a:xfrm>
            <a:off x="1765607" y="5391502"/>
            <a:ext cx="2216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Surplus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5E02F2C-180F-AF43-820D-1B2F83C7874E}"/>
              </a:ext>
            </a:extLst>
          </p:cNvPr>
          <p:cNvSpPr txBox="1"/>
          <p:nvPr/>
        </p:nvSpPr>
        <p:spPr>
          <a:xfrm>
            <a:off x="8258653" y="5379307"/>
            <a:ext cx="2472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Consumer</a:t>
            </a:r>
          </a:p>
        </p:txBody>
      </p:sp>
      <p:pic>
        <p:nvPicPr>
          <p:cNvPr id="21" name="Graphic 20" descr="Zon">
            <a:extLst>
              <a:ext uri="{FF2B5EF4-FFF2-40B4-BE49-F238E27FC236}">
                <a16:creationId xmlns:a16="http://schemas.microsoft.com/office/drawing/2014/main" id="{26F2F1E3-1E27-674B-BBB5-04D5079F2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7215" y="-3075326"/>
            <a:ext cx="3019065" cy="3019065"/>
          </a:xfrm>
          <a:prstGeom prst="rect">
            <a:avLst/>
          </a:prstGeom>
        </p:spPr>
      </p:pic>
      <p:pic>
        <p:nvPicPr>
          <p:cNvPr id="26" name="Graphic 25" descr="Wolk">
            <a:extLst>
              <a:ext uri="{FF2B5EF4-FFF2-40B4-BE49-F238E27FC236}">
                <a16:creationId xmlns:a16="http://schemas.microsoft.com/office/drawing/2014/main" id="{7974E810-2E34-2448-A3C2-ADFFC46AE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31942" y="-1086323"/>
            <a:ext cx="3841376" cy="3841376"/>
          </a:xfrm>
          <a:prstGeom prst="rect">
            <a:avLst/>
          </a:prstGeom>
        </p:spPr>
      </p:pic>
      <p:pic>
        <p:nvPicPr>
          <p:cNvPr id="13" name="Graphic 12" descr="Table">
            <a:extLst>
              <a:ext uri="{FF2B5EF4-FFF2-40B4-BE49-F238E27FC236}">
                <a16:creationId xmlns:a16="http://schemas.microsoft.com/office/drawing/2014/main" id="{1AACFC75-45A4-FD44-8372-0220783E5E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245612">
            <a:off x="-2517394" y="3998392"/>
            <a:ext cx="2260026" cy="22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16" y="563280"/>
            <a:ext cx="1107668" cy="803602"/>
          </a:xfrm>
          <a:prstGeom prst="rect">
            <a:avLst/>
          </a:prstGeom>
        </p:spPr>
      </p:pic>
      <p:pic>
        <p:nvPicPr>
          <p:cNvPr id="6" name="Graphic 5" descr="Groep mannen">
            <a:extLst>
              <a:ext uri="{FF2B5EF4-FFF2-40B4-BE49-F238E27FC236}">
                <a16:creationId xmlns:a16="http://schemas.microsoft.com/office/drawing/2014/main" id="{F9EA2C0C-7C01-4746-B584-E86EFC8B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2139" y="2116873"/>
            <a:ext cx="2624254" cy="2624254"/>
          </a:xfrm>
          <a:prstGeom prst="rect">
            <a:avLst/>
          </a:prstGeom>
        </p:spPr>
      </p:pic>
      <p:pic>
        <p:nvPicPr>
          <p:cNvPr id="11" name="Graphic 10" descr="Groep mannen">
            <a:extLst>
              <a:ext uri="{FF2B5EF4-FFF2-40B4-BE49-F238E27FC236}">
                <a16:creationId xmlns:a16="http://schemas.microsoft.com/office/drawing/2014/main" id="{C38DF04A-4387-054B-973C-8E96F0B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3669" y="2116873"/>
            <a:ext cx="2624254" cy="262425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1AE42D7A-6CC6-EA4B-8734-8128D9B2F950}"/>
              </a:ext>
            </a:extLst>
          </p:cNvPr>
          <p:cNvSpPr txBox="1"/>
          <p:nvPr/>
        </p:nvSpPr>
        <p:spPr>
          <a:xfrm>
            <a:off x="2062023" y="4741127"/>
            <a:ext cx="2216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Prosumer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B4B6F1A1-520A-614A-A13B-5DDBC6E19C05}"/>
              </a:ext>
            </a:extLst>
          </p:cNvPr>
          <p:cNvSpPr txBox="1"/>
          <p:nvPr/>
        </p:nvSpPr>
        <p:spPr>
          <a:xfrm>
            <a:off x="7953725" y="4741127"/>
            <a:ext cx="2472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Consumer</a:t>
            </a:r>
          </a:p>
        </p:txBody>
      </p:sp>
      <p:pic>
        <p:nvPicPr>
          <p:cNvPr id="25" name="Graphic 24" descr="Bitcoin">
            <a:extLst>
              <a:ext uri="{FF2B5EF4-FFF2-40B4-BE49-F238E27FC236}">
                <a16:creationId xmlns:a16="http://schemas.microsoft.com/office/drawing/2014/main" id="{FCD14B46-319C-9349-B5D7-311EED26C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4513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FCF4797A-2893-3544-AFA3-DAA029577A17}"/>
                  </a:ext>
                </a:extLst>
              </p14:cNvPr>
              <p14:cNvContentPartPr/>
              <p14:nvPr/>
            </p14:nvContentPartPr>
            <p14:xfrm rot="9319230">
              <a:off x="4709964" y="4644254"/>
              <a:ext cx="382320" cy="75636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FCF4797A-2893-3544-AFA3-DAA029577A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9319230">
                <a:off x="4601964" y="4536254"/>
                <a:ext cx="59796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8E142D7F-98D5-2D44-8581-D0759A11E831}"/>
                  </a:ext>
                </a:extLst>
              </p14:cNvPr>
              <p14:cNvContentPartPr/>
              <p14:nvPr/>
            </p14:nvContentPartPr>
            <p14:xfrm rot="9319230">
              <a:off x="4367830" y="4560859"/>
              <a:ext cx="579960" cy="37440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8E142D7F-98D5-2D44-8581-D0759A11E8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9319230">
                <a:off x="4260190" y="4453219"/>
                <a:ext cx="79560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t 47">
                <a:extLst>
                  <a:ext uri="{FF2B5EF4-FFF2-40B4-BE49-F238E27FC236}">
                    <a16:creationId xmlns:a16="http://schemas.microsoft.com/office/drawing/2014/main" id="{D801BFE7-206D-CC4E-A0DE-58B0A849F9F0}"/>
                  </a:ext>
                </a:extLst>
              </p14:cNvPr>
              <p14:cNvContentPartPr/>
              <p14:nvPr/>
            </p14:nvContentPartPr>
            <p14:xfrm>
              <a:off x="7031023" y="4711598"/>
              <a:ext cx="905040" cy="582840"/>
            </p14:xfrm>
          </p:contentPart>
        </mc:Choice>
        <mc:Fallback xmlns="">
          <p:pic>
            <p:nvPicPr>
              <p:cNvPr id="48" name="Inkt 47">
                <a:extLst>
                  <a:ext uri="{FF2B5EF4-FFF2-40B4-BE49-F238E27FC236}">
                    <a16:creationId xmlns:a16="http://schemas.microsoft.com/office/drawing/2014/main" id="{D801BFE7-206D-CC4E-A0DE-58B0A849F9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23383" y="4603958"/>
                <a:ext cx="112068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t 50">
                <a:extLst>
                  <a:ext uri="{FF2B5EF4-FFF2-40B4-BE49-F238E27FC236}">
                    <a16:creationId xmlns:a16="http://schemas.microsoft.com/office/drawing/2014/main" id="{705EF213-9C19-A943-A872-6C5F4EDE8C7C}"/>
                  </a:ext>
                </a:extLst>
              </p14:cNvPr>
              <p14:cNvContentPartPr/>
              <p14:nvPr/>
            </p14:nvContentPartPr>
            <p14:xfrm>
              <a:off x="7491463" y="4704758"/>
              <a:ext cx="501120" cy="326160"/>
            </p14:xfrm>
          </p:contentPart>
        </mc:Choice>
        <mc:Fallback xmlns="">
          <p:pic>
            <p:nvPicPr>
              <p:cNvPr id="51" name="Inkt 50">
                <a:extLst>
                  <a:ext uri="{FF2B5EF4-FFF2-40B4-BE49-F238E27FC236}">
                    <a16:creationId xmlns:a16="http://schemas.microsoft.com/office/drawing/2014/main" id="{705EF213-9C19-A943-A872-6C5F4EDE8C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83823" y="4596758"/>
                <a:ext cx="716760" cy="541800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kstvak 63">
            <a:extLst>
              <a:ext uri="{FF2B5EF4-FFF2-40B4-BE49-F238E27FC236}">
                <a16:creationId xmlns:a16="http://schemas.microsoft.com/office/drawing/2014/main" id="{08304324-D2F2-884E-96FE-7E6B907EA231}"/>
              </a:ext>
            </a:extLst>
          </p:cNvPr>
          <p:cNvSpPr txBox="1"/>
          <p:nvPr/>
        </p:nvSpPr>
        <p:spPr>
          <a:xfrm>
            <a:off x="5347990" y="5330593"/>
            <a:ext cx="156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Humans</a:t>
            </a:r>
            <a:endParaRPr lang="nl-NL" sz="28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A1FBB09-4A11-B440-AC08-BCDD7CD50900}"/>
              </a:ext>
            </a:extLst>
          </p:cNvPr>
          <p:cNvSpPr txBox="1"/>
          <p:nvPr/>
        </p:nvSpPr>
        <p:spPr>
          <a:xfrm>
            <a:off x="4916902" y="1659160"/>
            <a:ext cx="239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Powergrid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Graphic 15" descr="Sociaal netwerk">
            <a:extLst>
              <a:ext uri="{FF2B5EF4-FFF2-40B4-BE49-F238E27FC236}">
                <a16:creationId xmlns:a16="http://schemas.microsoft.com/office/drawing/2014/main" id="{999436C9-366D-E845-8CA1-FBBCD6AD6A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7291" y="2438837"/>
            <a:ext cx="1893452" cy="1893452"/>
          </a:xfrm>
          <a:prstGeom prst="rect">
            <a:avLst/>
          </a:prstGeom>
        </p:spPr>
      </p:pic>
      <p:pic>
        <p:nvPicPr>
          <p:cNvPr id="17" name="Graphic 16" descr="Table">
            <a:extLst>
              <a:ext uri="{FF2B5EF4-FFF2-40B4-BE49-F238E27FC236}">
                <a16:creationId xmlns:a16="http://schemas.microsoft.com/office/drawing/2014/main" id="{B1D44A04-03A9-374D-8A15-0E48060101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0245612">
            <a:off x="850670" y="2254077"/>
            <a:ext cx="1472755" cy="14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1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CAC20E-95B2-BF4B-A612-37964670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63" y="1741449"/>
            <a:ext cx="1107668" cy="803602"/>
          </a:xfrm>
          <a:prstGeom prst="rect">
            <a:avLst/>
          </a:prstGeom>
        </p:spPr>
      </p:pic>
      <p:pic>
        <p:nvPicPr>
          <p:cNvPr id="5" name="Graphic 4" descr="Groep mannen">
            <a:extLst>
              <a:ext uri="{FF2B5EF4-FFF2-40B4-BE49-F238E27FC236}">
                <a16:creationId xmlns:a16="http://schemas.microsoft.com/office/drawing/2014/main" id="{C64B170A-E65C-1049-9E4B-7E821B060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160" y="1668596"/>
            <a:ext cx="1752909" cy="175290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1F0FE72-6CC5-084C-BB45-6C21ADC65E1E}"/>
              </a:ext>
            </a:extLst>
          </p:cNvPr>
          <p:cNvSpPr txBox="1"/>
          <p:nvPr/>
        </p:nvSpPr>
        <p:spPr>
          <a:xfrm>
            <a:off x="2741499" y="3580118"/>
            <a:ext cx="239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Prosumer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8243FD9-171F-4048-8B82-A3B19FACE877}"/>
              </a:ext>
            </a:extLst>
          </p:cNvPr>
          <p:cNvSpPr txBox="1"/>
          <p:nvPr/>
        </p:nvSpPr>
        <p:spPr>
          <a:xfrm>
            <a:off x="5812221" y="1786043"/>
            <a:ext cx="5380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No effort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NL" sz="3600" i="1" dirty="0">
                <a:latin typeface="Roboto" panose="02000000000000000000" pitchFamily="2" charset="0"/>
                <a:ea typeface="Roboto" panose="02000000000000000000" pitchFamily="2" charset="0"/>
              </a:rPr>
              <a:t>Set </a:t>
            </a:r>
            <a:r>
              <a:rPr lang="nl-NL" sz="3600" i="1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nl-NL" sz="3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i="1" dirty="0" err="1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lang="nl-NL" sz="3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i="1" dirty="0" err="1">
                <a:latin typeface="Roboto" panose="02000000000000000000" pitchFamily="2" charset="0"/>
                <a:ea typeface="Roboto" panose="02000000000000000000" pitchFamily="2" charset="0"/>
              </a:rPr>
              <a:t>forget</a:t>
            </a:r>
            <a:r>
              <a:rPr lang="nl-NL" sz="3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600" i="1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latin typeface="Roboto" panose="02000000000000000000" pitchFamily="2" charset="0"/>
                <a:ea typeface="Roboto" panose="02000000000000000000" pitchFamily="2" charset="0"/>
              </a:rPr>
              <a:t>Autonomy</a:t>
            </a:r>
            <a:endParaRPr lang="nl-NL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>
                <a:latin typeface="Roboto" panose="02000000000000000000" pitchFamily="2" charset="0"/>
                <a:ea typeface="Roboto" panose="02000000000000000000" pitchFamily="2" charset="0"/>
              </a:rPr>
              <a:t>See impact</a:t>
            </a:r>
          </a:p>
        </p:txBody>
      </p:sp>
      <p:pic>
        <p:nvPicPr>
          <p:cNvPr id="8" name="Graphic 7" descr="Table">
            <a:extLst>
              <a:ext uri="{FF2B5EF4-FFF2-40B4-BE49-F238E27FC236}">
                <a16:creationId xmlns:a16="http://schemas.microsoft.com/office/drawing/2014/main" id="{7E08ED5B-DFBB-004F-9AFA-1F24369CB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45612">
            <a:off x="2383878" y="1782390"/>
            <a:ext cx="1086889" cy="108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2FAD8178-458A-8B45-B228-65CFA15E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291" cy="88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6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8644ED1F-9E31-4F41-AD90-A8543D21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9450"/>
            <a:ext cx="12192000" cy="107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5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</TotalTime>
  <Words>115</Words>
  <Application>Microsoft Macintosh PowerPoint</Application>
  <PresentationFormat>Breedbeeld</PresentationFormat>
  <Paragraphs>62</Paragraphs>
  <Slides>26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Wiersma</dc:creator>
  <cp:lastModifiedBy>Ruben Wiersma</cp:lastModifiedBy>
  <cp:revision>37</cp:revision>
  <dcterms:created xsi:type="dcterms:W3CDTF">2019-06-15T16:04:48Z</dcterms:created>
  <dcterms:modified xsi:type="dcterms:W3CDTF">2019-06-16T08:24:40Z</dcterms:modified>
</cp:coreProperties>
</file>